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  <p:sldMasterId id="2147483854" r:id="rId2"/>
    <p:sldMasterId id="2147483855" r:id="rId3"/>
  </p:sldMasterIdLst>
  <p:notesMasterIdLst>
    <p:notesMasterId r:id="rId20"/>
  </p:notesMasterIdLst>
  <p:sldIdLst>
    <p:sldId id="264" r:id="rId4"/>
    <p:sldId id="265" r:id="rId5"/>
    <p:sldId id="266" r:id="rId6"/>
    <p:sldId id="269" r:id="rId7"/>
    <p:sldId id="258" r:id="rId8"/>
    <p:sldId id="270" r:id="rId9"/>
    <p:sldId id="271" r:id="rId10"/>
    <p:sldId id="260" r:id="rId11"/>
    <p:sldId id="277" r:id="rId12"/>
    <p:sldId id="278" r:id="rId13"/>
    <p:sldId id="261" r:id="rId14"/>
    <p:sldId id="275" r:id="rId15"/>
    <p:sldId id="276" r:id="rId16"/>
    <p:sldId id="272" r:id="rId17"/>
    <p:sldId id="262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AB8"/>
    <a:srgbClr val="FF5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8" autoAdjust="0"/>
    <p:restoredTop sz="79806"/>
  </p:normalViewPr>
  <p:slideViewPr>
    <p:cSldViewPr snapToGrid="0" snapToObjects="1">
      <p:cViewPr varScale="1">
        <p:scale>
          <a:sx n="68" d="100"/>
          <a:sy n="68" d="100"/>
        </p:scale>
        <p:origin x="1022" y="62"/>
      </p:cViewPr>
      <p:guideLst>
        <p:guide orient="horz" pos="2158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F3E4E-4F5D-B446-AABA-ACCEC67020FD}" type="datetimeFigureOut">
              <a:rPr kumimoji="1" lang="ko-KR" altLang="en-US" smtClean="0"/>
              <a:t>2019-03-12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3EDEC-BC48-8E49-8BFE-B838ECE56D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38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수많은 기업들이 공간적 제약과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비용등의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문제로인해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사내 웹 시스템을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클라우드환경으로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이관하고있다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특성상 컴퓨팅 리소스의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제어권이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클라이언트에 있는 것이 아니라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프로바이더에게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때문에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 내에서 구축한 웹 시스템은 서버 과부하 등의 워크로드를 관리하기 위해서 각별히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신경써야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6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환경에서 구축한 서버 특성상 하드웨어를 업그레이드 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scale-up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방식보다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서버를 묶어서 성능을 올리는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scale-out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사용해야한다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방식이 있는데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웹 서비스를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서버가 나누어서 처리하여 부하를 줄이는 방식이다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한가지 문제점이 있는데 하나의 클라이언트에 대한 패킷들이 여러 서버로 나뉘어 처리가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되다보니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세션정보를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일관성있게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관리하기가 어렵다는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45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또하나의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방법이 바로 클러스터링이다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서버가 동일한 구성을 가지고 병렬로 연결되어 마치 하나의 서버처럼 사용하는 것을 말한다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환경에서는 특정 어플리케이션에 문제가 생겨도 전체 서비스에 영향이 가지 않도록 제어가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application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 failover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가능하여 한쪽 서버가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되었을 때 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끊기지 않고 다른 쪽 서버에서 유지가 된다는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06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실제로 </a:t>
            </a:r>
            <a:r>
              <a:rPr kumimoji="1" lang="ko-KR" altLang="en-US" dirty="0" err="1"/>
              <a:t>퍼블릭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환경에서 구성된 웹 서비스에 </a:t>
            </a:r>
            <a:r>
              <a:rPr kumimoji="1" lang="en-US" altLang="ko-KR" dirty="0"/>
              <a:t>web, was </a:t>
            </a:r>
            <a:r>
              <a:rPr kumimoji="1" lang="ko-KR" altLang="en-US" dirty="0"/>
              <a:t>구성을 </a:t>
            </a:r>
            <a:r>
              <a:rPr kumimoji="1" lang="ko-KR" altLang="en-US" dirty="0" err="1"/>
              <a:t>이중화하고</a:t>
            </a:r>
            <a:r>
              <a:rPr kumimoji="1" lang="en-US" altLang="ko-KR" dirty="0"/>
              <a:t> 2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was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session clustering</a:t>
            </a:r>
            <a:r>
              <a:rPr kumimoji="1" lang="ko-KR" altLang="en-US" dirty="0"/>
              <a:t>하여</a:t>
            </a:r>
            <a:endParaRPr kumimoji="1" lang="en-US" altLang="ko-KR" dirty="0"/>
          </a:p>
          <a:p>
            <a:r>
              <a:rPr kumimoji="1" lang="ko-KR" altLang="en-US" dirty="0"/>
              <a:t>하나의 어플리케이션에 문제가 생기더라도 전체 서비스에 영향을 주지 않는 </a:t>
            </a:r>
            <a:r>
              <a:rPr kumimoji="1" lang="ko-KR" altLang="en-US" dirty="0" err="1"/>
              <a:t>고가용성</a:t>
            </a:r>
            <a:r>
              <a:rPr kumimoji="1" lang="ko-KR" altLang="en-US" dirty="0"/>
              <a:t> 시스템을 구축하여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공공기관이나 기업체등에서 사용할 수 있는 안전한 오픈소스 웹 시스템을 </a:t>
            </a:r>
            <a:r>
              <a:rPr kumimoji="1" lang="ko-KR" altLang="en-US" dirty="0" err="1"/>
              <a:t>구축하려한다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294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7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5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2019-03-12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3.wdp"/><Relationship Id="rId7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332740" y="377190"/>
            <a:ext cx="418401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404040">
                      <a:alpha val="20000"/>
                    </a:srgbClr>
                  </a:solidFill>
                  <a:prstDash val="solid"/>
                </a:ln>
                <a:solidFill>
                  <a:srgbClr val="404040"/>
                </a:solidFill>
                <a:latin typeface="KoPub돋움체 Light" charset="0"/>
                <a:ea typeface="KoPub돋움체 Light" charset="0"/>
              </a:rPr>
              <a:t>Capstone Design Project2_Seokju Koh</a:t>
            </a: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397375" y="5083175"/>
            <a:ext cx="3401695" cy="11995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KoPub돋움체 Light" charset="0"/>
                <a:ea typeface="KoPub돋움체 Light" charset="0"/>
              </a:rPr>
              <a:t>2012105055 JongYoung Son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KoPub돋움체 Light" charset="0"/>
              <a:ea typeface="KoPub돋움체 Light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KoPub돋움체 Light" charset="0"/>
                <a:ea typeface="KoPub돋움체 Light" charset="0"/>
              </a:rPr>
              <a:t>2016115113 SunHee Kim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KoPub돋움체 Light" charset="0"/>
              <a:ea typeface="KoPub돋움체 Light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KoPub돋움체 Light" charset="0"/>
                <a:ea typeface="KoPub돋움체 Light" charset="0"/>
              </a:rPr>
              <a:t>2016117078 HyunKyung Cho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KoPub돋움체 Light" charset="0"/>
              <a:ea typeface="KoPub돋움체 Light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KoPub돋움체 Light" charset="0"/>
                <a:ea typeface="KoPub돋움체 Light" charset="0"/>
              </a:rPr>
              <a:t>2016114418 KeunRyeong Bae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836295" y="1689735"/>
            <a:ext cx="10521950" cy="2308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나눔명조 ExtraBold" charset="0"/>
                <a:ea typeface="나눔명조 ExtraBold" charset="0"/>
              </a:rPr>
              <a:t>High Availability System 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나눔명조 ExtraBold" charset="0"/>
                <a:ea typeface="나눔명조 ExtraBold" charset="0"/>
              </a:rPr>
              <a:t>in Cloud Environment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나눔명조 ExtraBold" charset="0"/>
                <a:ea typeface="나눔명조 ExtraBold" charset="0"/>
              </a:rPr>
              <a:t>using WAS Clustering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나눔명조 ExtraBold" charset="0"/>
              <a:ea typeface="나눔명조 ExtraBold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802505" y="4486275"/>
            <a:ext cx="2591435" cy="460375"/>
            <a:chOff x="4802505" y="4486275"/>
            <a:chExt cx="2591435" cy="46037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4802505" y="4486275"/>
              <a:ext cx="259207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n w="9525" cap="flat" cmpd="sng">
                    <a:solidFill>
                      <a:srgbClr val="303030">
                        <a:alpha val="20000"/>
                      </a:srgbClr>
                    </a:solidFill>
                    <a:prstDash val="solid"/>
                  </a:ln>
                  <a:solidFill>
                    <a:srgbClr val="303030"/>
                  </a:solidFill>
                  <a:latin typeface="KoPub돋움체 Light" charset="0"/>
                  <a:ea typeface="KoPub돋움체 Light" charset="0"/>
                </a:rPr>
                <a:t>TEAM 5</a:t>
              </a:r>
              <a:endParaRPr lang="ko-KR" altLang="en-US" sz="24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KoPub돋움체 Light" charset="0"/>
                <a:ea typeface="KoPub돋움체 Light" charset="0"/>
              </a:endParaRPr>
            </a:p>
          </p:txBody>
        </p:sp>
        <p:cxnSp>
          <p:nvCxnSpPr>
            <p:cNvPr id="38" name="도형 37"/>
            <p:cNvCxnSpPr/>
            <p:nvPr/>
          </p:nvCxnSpPr>
          <p:spPr>
            <a:xfrm flipH="1">
              <a:off x="5974080" y="4898390"/>
              <a:ext cx="231140" cy="1270"/>
            </a:xfrm>
            <a:prstGeom prst="line">
              <a:avLst/>
            </a:prstGeom>
            <a:ln w="6350" cap="flat" cmpd="sng">
              <a:solidFill>
                <a:srgbClr val="30303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2A5034-EDA2-3148-B24F-BA9DDC3C5E94}"/>
              </a:ext>
            </a:extLst>
          </p:cNvPr>
          <p:cNvGrpSpPr/>
          <p:nvPr/>
        </p:nvGrpSpPr>
        <p:grpSpPr>
          <a:xfrm>
            <a:off x="1054878" y="1404745"/>
            <a:ext cx="10363468" cy="4989607"/>
            <a:chOff x="1308100" y="1404745"/>
            <a:chExt cx="10363468" cy="498960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FE0409B-CA18-694D-BE15-178A4C8D96BD}"/>
                </a:ext>
              </a:extLst>
            </p:cNvPr>
            <p:cNvGrpSpPr/>
            <p:nvPr/>
          </p:nvGrpSpPr>
          <p:grpSpPr>
            <a:xfrm>
              <a:off x="1308100" y="1404745"/>
              <a:ext cx="10363468" cy="4989607"/>
              <a:chOff x="1308100" y="1404745"/>
              <a:chExt cx="10363468" cy="498960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44EC6F6-41B5-DF4D-B7A4-7F83B4F00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8100" y="1404745"/>
                <a:ext cx="7554546" cy="4989607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5DCBA2C-CA9C-A74C-BE32-E0B61237BE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5939"/>
              <a:stretch/>
            </p:blipFill>
            <p:spPr>
              <a:xfrm>
                <a:off x="8707902" y="1735062"/>
                <a:ext cx="2963666" cy="3970078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986B75D-42D0-014C-9820-A254A9699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6457" y="3002551"/>
                <a:ext cx="905206" cy="1794532"/>
              </a:xfrm>
              <a:prstGeom prst="rect">
                <a:avLst/>
              </a:prstGeom>
            </p:spPr>
          </p:pic>
        </p:grp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895016A6-7C07-1F4F-918F-BD8BA0579303}"/>
                </a:ext>
              </a:extLst>
            </p:cNvPr>
            <p:cNvCxnSpPr/>
            <p:nvPr/>
          </p:nvCxnSpPr>
          <p:spPr>
            <a:xfrm>
              <a:off x="8634253" y="4023360"/>
              <a:ext cx="101618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Background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906B57-990C-8D40-BD93-26937F080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224" y="3101975"/>
            <a:ext cx="2255345" cy="654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0DFEABC-BA9D-0946-A9E5-544AA902E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223" y="5118449"/>
            <a:ext cx="2255345" cy="654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B156E0-DCEA-A941-BD0F-82A50C93251D}"/>
              </a:ext>
            </a:extLst>
          </p:cNvPr>
          <p:cNvSpPr txBox="1"/>
          <p:nvPr/>
        </p:nvSpPr>
        <p:spPr>
          <a:xfrm>
            <a:off x="6715125" y="3101975"/>
            <a:ext cx="67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1F7AB8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WAS</a:t>
            </a:r>
            <a:endParaRPr kumimoji="1" lang="ko-KR" altLang="en-US" dirty="0">
              <a:solidFill>
                <a:srgbClr val="1F7AB8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3D1B2-CFEB-FA47-8728-2A7E78CC997C}"/>
              </a:ext>
            </a:extLst>
          </p:cNvPr>
          <p:cNvSpPr txBox="1"/>
          <p:nvPr/>
        </p:nvSpPr>
        <p:spPr>
          <a:xfrm>
            <a:off x="6715125" y="5073922"/>
            <a:ext cx="67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1F7AB8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WAS</a:t>
            </a:r>
            <a:endParaRPr kumimoji="1" lang="ko-KR" altLang="en-US" dirty="0">
              <a:solidFill>
                <a:srgbClr val="1F7AB8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35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Purpose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" name="Picture 2" descr="ê´ë ¨ ì´ë¯¸ì§">
            <a:extLst>
              <a:ext uri="{FF2B5EF4-FFF2-40B4-BE49-F238E27FC236}">
                <a16:creationId xmlns:a16="http://schemas.microsoft.com/office/drawing/2014/main" id="{557882B9-5913-F840-93B1-1893E684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89" y="2644942"/>
            <a:ext cx="1568114" cy="156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2BEB72B-D166-BB40-9E5C-A7962912596C}"/>
              </a:ext>
            </a:extLst>
          </p:cNvPr>
          <p:cNvSpPr txBox="1"/>
          <p:nvPr/>
        </p:nvSpPr>
        <p:spPr>
          <a:xfrm>
            <a:off x="884325" y="4207038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Web</a:t>
            </a:r>
            <a:r>
              <a:rPr lang="ko-KR" altLang="en-US" sz="2400" dirty="0"/>
              <a:t> </a:t>
            </a:r>
            <a:r>
              <a:rPr lang="en-US" altLang="ko-KR" sz="2400" dirty="0"/>
              <a:t>Browser</a:t>
            </a:r>
          </a:p>
        </p:txBody>
      </p:sp>
      <p:sp>
        <p:nvSpPr>
          <p:cNvPr id="59" name="화살표: 오른쪽 5">
            <a:extLst>
              <a:ext uri="{FF2B5EF4-FFF2-40B4-BE49-F238E27FC236}">
                <a16:creationId xmlns:a16="http://schemas.microsoft.com/office/drawing/2014/main" id="{E81BC67F-834E-4342-87CA-FFC53204DF86}"/>
              </a:ext>
            </a:extLst>
          </p:cNvPr>
          <p:cNvSpPr/>
          <p:nvPr/>
        </p:nvSpPr>
        <p:spPr>
          <a:xfrm>
            <a:off x="3033967" y="3116178"/>
            <a:ext cx="573502" cy="625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4" descr="cloud.pngì ëí ì´ë¯¸ì§ ê²ìê²°ê³¼">
            <a:extLst>
              <a:ext uri="{FF2B5EF4-FFF2-40B4-BE49-F238E27FC236}">
                <a16:creationId xmlns:a16="http://schemas.microsoft.com/office/drawing/2014/main" id="{464DAA78-0885-CD42-B40C-575D5158C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21115" r="7200" b="30255"/>
          <a:stretch/>
        </p:blipFill>
        <p:spPr bwMode="auto">
          <a:xfrm>
            <a:off x="3607469" y="832956"/>
            <a:ext cx="7982944" cy="456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AC501F6-824E-B244-83B0-EA0BF25B91D5}"/>
              </a:ext>
            </a:extLst>
          </p:cNvPr>
          <p:cNvSpPr txBox="1"/>
          <p:nvPr/>
        </p:nvSpPr>
        <p:spPr>
          <a:xfrm>
            <a:off x="6524120" y="497912"/>
            <a:ext cx="2149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DB1FF"/>
                </a:solidFill>
              </a:rPr>
              <a:t>Cloud</a:t>
            </a:r>
          </a:p>
        </p:txBody>
      </p:sp>
      <p:pic>
        <p:nvPicPr>
          <p:cNvPr id="62" name="Picture 6" descr="ê´ë ¨ ì´ë¯¸ì§">
            <a:extLst>
              <a:ext uri="{FF2B5EF4-FFF2-40B4-BE49-F238E27FC236}">
                <a16:creationId xmlns:a16="http://schemas.microsoft.com/office/drawing/2014/main" id="{0A21CE5B-9518-DF4A-899A-198562C29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565" y="2683041"/>
            <a:ext cx="1491916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C262E0F-1F46-9E48-8680-B26EF5635946}"/>
              </a:ext>
            </a:extLst>
          </p:cNvPr>
          <p:cNvSpPr txBox="1"/>
          <p:nvPr/>
        </p:nvSpPr>
        <p:spPr>
          <a:xfrm>
            <a:off x="4458702" y="4264416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WEB</a:t>
            </a:r>
          </a:p>
        </p:txBody>
      </p:sp>
      <p:pic>
        <p:nvPicPr>
          <p:cNvPr id="64" name="Picture 8" descr="ê´ë ¨ ì´ë¯¸ì§">
            <a:extLst>
              <a:ext uri="{FF2B5EF4-FFF2-40B4-BE49-F238E27FC236}">
                <a16:creationId xmlns:a16="http://schemas.microsoft.com/office/drawing/2014/main" id="{A8A3709E-D0C5-934C-BD24-9BDD233BC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41" y="1453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ê´ë ¨ ì´ë¯¸ì§">
            <a:extLst>
              <a:ext uri="{FF2B5EF4-FFF2-40B4-BE49-F238E27FC236}">
                <a16:creationId xmlns:a16="http://schemas.microsoft.com/office/drawing/2014/main" id="{FC287B37-B9A9-554E-9379-13C576C1E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41" y="33327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AB79722-D77F-4A4D-9FB8-C7D6722AA4E5}"/>
              </a:ext>
            </a:extLst>
          </p:cNvPr>
          <p:cNvSpPr txBox="1"/>
          <p:nvPr/>
        </p:nvSpPr>
        <p:spPr>
          <a:xfrm>
            <a:off x="8429120" y="2558258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WAS1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E96E10-7B0F-B54C-A0DA-44C6D6D6FB7A}"/>
              </a:ext>
            </a:extLst>
          </p:cNvPr>
          <p:cNvSpPr txBox="1"/>
          <p:nvPr/>
        </p:nvSpPr>
        <p:spPr>
          <a:xfrm>
            <a:off x="8434132" y="4476070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WAS2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ECE1478-77BD-4348-8A43-F46B9F469086}"/>
              </a:ext>
            </a:extLst>
          </p:cNvPr>
          <p:cNvCxnSpPr>
            <a:cxnSpLocks/>
          </p:cNvCxnSpPr>
          <p:nvPr/>
        </p:nvCxnSpPr>
        <p:spPr>
          <a:xfrm flipV="1">
            <a:off x="6379741" y="2366891"/>
            <a:ext cx="1577143" cy="749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EC763EB-B48E-D848-8981-7F9D76FC63E8}"/>
              </a:ext>
            </a:extLst>
          </p:cNvPr>
          <p:cNvCxnSpPr>
            <a:cxnSpLocks/>
          </p:cNvCxnSpPr>
          <p:nvPr/>
        </p:nvCxnSpPr>
        <p:spPr>
          <a:xfrm>
            <a:off x="6389262" y="3699321"/>
            <a:ext cx="1538542" cy="565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팔각형 17">
            <a:extLst>
              <a:ext uri="{FF2B5EF4-FFF2-40B4-BE49-F238E27FC236}">
                <a16:creationId xmlns:a16="http://schemas.microsoft.com/office/drawing/2014/main" id="{10A43228-D7AB-8444-8BCC-0A4E8BBEBD1F}"/>
              </a:ext>
            </a:extLst>
          </p:cNvPr>
          <p:cNvSpPr/>
          <p:nvPr/>
        </p:nvSpPr>
        <p:spPr>
          <a:xfrm>
            <a:off x="7027926" y="1421184"/>
            <a:ext cx="3852108" cy="3732481"/>
          </a:xfrm>
          <a:prstGeom prst="octagon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0685C6-8488-764E-AB62-ED709A5765A1}"/>
              </a:ext>
            </a:extLst>
          </p:cNvPr>
          <p:cNvSpPr txBox="1"/>
          <p:nvPr/>
        </p:nvSpPr>
        <p:spPr>
          <a:xfrm>
            <a:off x="7896325" y="5368623"/>
            <a:ext cx="2115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2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958289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Summary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" name="Picture 2" descr="ê´ë ¨ ì´ë¯¸ì§">
            <a:extLst>
              <a:ext uri="{FF2B5EF4-FFF2-40B4-BE49-F238E27FC236}">
                <a16:creationId xmlns:a16="http://schemas.microsoft.com/office/drawing/2014/main" id="{B5C39413-DC25-2F49-913C-AC51D66FD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89" y="2644942"/>
            <a:ext cx="1568114" cy="156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DEFCD94-A388-8E4E-8691-3977AB95231D}"/>
              </a:ext>
            </a:extLst>
          </p:cNvPr>
          <p:cNvSpPr txBox="1"/>
          <p:nvPr/>
        </p:nvSpPr>
        <p:spPr>
          <a:xfrm>
            <a:off x="884325" y="4207038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Web</a:t>
            </a:r>
            <a:r>
              <a:rPr lang="ko-KR" altLang="en-US" sz="2400" dirty="0"/>
              <a:t> </a:t>
            </a:r>
            <a:r>
              <a:rPr lang="en-US" altLang="ko-KR" sz="2400" dirty="0"/>
              <a:t>Browser</a:t>
            </a:r>
          </a:p>
        </p:txBody>
      </p:sp>
      <p:sp>
        <p:nvSpPr>
          <p:cNvPr id="59" name="화살표: 오른쪽 5">
            <a:extLst>
              <a:ext uri="{FF2B5EF4-FFF2-40B4-BE49-F238E27FC236}">
                <a16:creationId xmlns:a16="http://schemas.microsoft.com/office/drawing/2014/main" id="{0D57CD54-F66F-AC44-BA7F-53D8D538A763}"/>
              </a:ext>
            </a:extLst>
          </p:cNvPr>
          <p:cNvSpPr/>
          <p:nvPr/>
        </p:nvSpPr>
        <p:spPr>
          <a:xfrm>
            <a:off x="3033967" y="3116178"/>
            <a:ext cx="573502" cy="625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4" descr="cloud.pngì ëí ì´ë¯¸ì§ ê²ìê²°ê³¼">
            <a:extLst>
              <a:ext uri="{FF2B5EF4-FFF2-40B4-BE49-F238E27FC236}">
                <a16:creationId xmlns:a16="http://schemas.microsoft.com/office/drawing/2014/main" id="{0EEA93CA-DF2E-C64B-92DC-0F198515F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21115" r="7200" b="30255"/>
          <a:stretch/>
        </p:blipFill>
        <p:spPr bwMode="auto">
          <a:xfrm>
            <a:off x="3607469" y="832956"/>
            <a:ext cx="7982944" cy="45664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AC23943-3533-0C49-89CA-790C92C40FC3}"/>
              </a:ext>
            </a:extLst>
          </p:cNvPr>
          <p:cNvSpPr txBox="1"/>
          <p:nvPr/>
        </p:nvSpPr>
        <p:spPr>
          <a:xfrm>
            <a:off x="6524120" y="497912"/>
            <a:ext cx="2149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Cloud</a:t>
            </a:r>
          </a:p>
        </p:txBody>
      </p:sp>
      <p:pic>
        <p:nvPicPr>
          <p:cNvPr id="62" name="Picture 6" descr="ê´ë ¨ ì´ë¯¸ì§">
            <a:extLst>
              <a:ext uri="{FF2B5EF4-FFF2-40B4-BE49-F238E27FC236}">
                <a16:creationId xmlns:a16="http://schemas.microsoft.com/office/drawing/2014/main" id="{C96E595D-FE76-D94D-9FB6-F9C5F0FA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565" y="2683041"/>
            <a:ext cx="1491916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C8C588-DEEA-AA41-A664-02BB5EE52EA4}"/>
              </a:ext>
            </a:extLst>
          </p:cNvPr>
          <p:cNvSpPr txBox="1"/>
          <p:nvPr/>
        </p:nvSpPr>
        <p:spPr>
          <a:xfrm>
            <a:off x="4458702" y="4264416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WEB</a:t>
            </a:r>
          </a:p>
        </p:txBody>
      </p:sp>
      <p:pic>
        <p:nvPicPr>
          <p:cNvPr id="64" name="Picture 8" descr="ê´ë ¨ ì´ë¯¸ì§">
            <a:extLst>
              <a:ext uri="{FF2B5EF4-FFF2-40B4-BE49-F238E27FC236}">
                <a16:creationId xmlns:a16="http://schemas.microsoft.com/office/drawing/2014/main" id="{46271793-294B-D44A-8165-CE907CB3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41" y="1453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ê´ë ¨ ì´ë¯¸ì§">
            <a:extLst>
              <a:ext uri="{FF2B5EF4-FFF2-40B4-BE49-F238E27FC236}">
                <a16:creationId xmlns:a16="http://schemas.microsoft.com/office/drawing/2014/main" id="{8F9F23A8-97F0-A441-B25E-A063FBC2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41" y="33327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F82C941-04F0-A748-A1AA-A4A11A792BE0}"/>
              </a:ext>
            </a:extLst>
          </p:cNvPr>
          <p:cNvSpPr txBox="1"/>
          <p:nvPr/>
        </p:nvSpPr>
        <p:spPr>
          <a:xfrm>
            <a:off x="8429120" y="2558258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WAS1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7094FD-B043-3849-A51E-24B9E7793C66}"/>
              </a:ext>
            </a:extLst>
          </p:cNvPr>
          <p:cNvSpPr txBox="1"/>
          <p:nvPr/>
        </p:nvSpPr>
        <p:spPr>
          <a:xfrm>
            <a:off x="8434132" y="4476070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WAS2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345B7A4-E472-2B49-B80C-ABCE5D9110BD}"/>
              </a:ext>
            </a:extLst>
          </p:cNvPr>
          <p:cNvCxnSpPr>
            <a:cxnSpLocks/>
          </p:cNvCxnSpPr>
          <p:nvPr/>
        </p:nvCxnSpPr>
        <p:spPr>
          <a:xfrm flipV="1">
            <a:off x="6379741" y="2366891"/>
            <a:ext cx="1577143" cy="749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FCB9334-1953-DF4A-9637-825CC51B7984}"/>
              </a:ext>
            </a:extLst>
          </p:cNvPr>
          <p:cNvCxnSpPr>
            <a:cxnSpLocks/>
          </p:cNvCxnSpPr>
          <p:nvPr/>
        </p:nvCxnSpPr>
        <p:spPr>
          <a:xfrm>
            <a:off x="6389262" y="3699321"/>
            <a:ext cx="1538542" cy="565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팔각형 17">
            <a:extLst>
              <a:ext uri="{FF2B5EF4-FFF2-40B4-BE49-F238E27FC236}">
                <a16:creationId xmlns:a16="http://schemas.microsoft.com/office/drawing/2014/main" id="{67CF87D3-CC7C-7242-AB75-2EF254888E15}"/>
              </a:ext>
            </a:extLst>
          </p:cNvPr>
          <p:cNvSpPr/>
          <p:nvPr/>
        </p:nvSpPr>
        <p:spPr>
          <a:xfrm>
            <a:off x="7027926" y="1421184"/>
            <a:ext cx="3852108" cy="3732481"/>
          </a:xfrm>
          <a:prstGeom prst="octagon">
            <a:avLst/>
          </a:prstGeom>
          <a:noFill/>
          <a:ln w="5715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7DF1D89-842A-444C-AF95-7B63C9041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2916" y="1666016"/>
            <a:ext cx="1162050" cy="104775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A06EAE4-BC8C-7844-8A21-14B6C2601C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8653" y="3635580"/>
            <a:ext cx="790575" cy="895350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C9235C1-6998-9F4E-8E75-88052120425E}"/>
              </a:ext>
            </a:extLst>
          </p:cNvPr>
          <p:cNvGrpSpPr/>
          <p:nvPr/>
        </p:nvGrpSpPr>
        <p:grpSpPr>
          <a:xfrm>
            <a:off x="6773277" y="2388487"/>
            <a:ext cx="734128" cy="740539"/>
            <a:chOff x="4545367" y="568172"/>
            <a:chExt cx="523783" cy="528357"/>
          </a:xfrm>
        </p:grpSpPr>
        <p:cxnSp>
          <p:nvCxnSpPr>
            <p:cNvPr id="75" name="직선 연결선 15">
              <a:extLst>
                <a:ext uri="{FF2B5EF4-FFF2-40B4-BE49-F238E27FC236}">
                  <a16:creationId xmlns:a16="http://schemas.microsoft.com/office/drawing/2014/main" id="{BA4304DF-C907-8C45-96BE-24ABC65DD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367" y="568172"/>
              <a:ext cx="523783" cy="52321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25">
              <a:extLst>
                <a:ext uri="{FF2B5EF4-FFF2-40B4-BE49-F238E27FC236}">
                  <a16:creationId xmlns:a16="http://schemas.microsoft.com/office/drawing/2014/main" id="{55AB61FE-22B2-EE4B-9088-3440530B8E8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67" y="568172"/>
              <a:ext cx="523782" cy="52835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90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5534 0.226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8" descr="ìë§ì¡´ í´ë¼ì°ëì ëí ì´ë¯¸ì§ ê²ìê²°ê³¼">
            <a:extLst>
              <a:ext uri="{FF2B5EF4-FFF2-40B4-BE49-F238E27FC236}">
                <a16:creationId xmlns:a16="http://schemas.microsoft.com/office/drawing/2014/main" id="{0D9593ED-E515-5441-AC57-B184F765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474" l="4068" r="95593">
                        <a14:foregroundMark x1="33559" y1="17703" x2="33559" y2="17703"/>
                        <a14:foregroundMark x1="35593" y1="14354" x2="44746" y2="9569"/>
                        <a14:foregroundMark x1="44746" y1="9569" x2="47797" y2="9569"/>
                        <a14:foregroundMark x1="4068" y1="58852" x2="7119" y2="50718"/>
                        <a14:foregroundMark x1="92203" y1="53589" x2="95593" y2="622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9" y="326713"/>
            <a:ext cx="8557534" cy="606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Summary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" name="Picture 2" descr="ê´ë ¨ ì´ë¯¸ì§">
            <a:extLst>
              <a:ext uri="{FF2B5EF4-FFF2-40B4-BE49-F238E27FC236}">
                <a16:creationId xmlns:a16="http://schemas.microsoft.com/office/drawing/2014/main" id="{C34E7718-1067-2049-8498-74C7B531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89" y="2644942"/>
            <a:ext cx="1568114" cy="156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9F9934E-895D-7143-BC0B-538BA7B794FC}"/>
              </a:ext>
            </a:extLst>
          </p:cNvPr>
          <p:cNvSpPr txBox="1"/>
          <p:nvPr/>
        </p:nvSpPr>
        <p:spPr>
          <a:xfrm>
            <a:off x="884325" y="4207038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Web</a:t>
            </a:r>
            <a:r>
              <a:rPr lang="ko-KR" altLang="en-US" sz="2400" dirty="0"/>
              <a:t> </a:t>
            </a:r>
            <a:r>
              <a:rPr lang="en-US" altLang="ko-KR" sz="2400" dirty="0"/>
              <a:t>Browser</a:t>
            </a:r>
          </a:p>
        </p:txBody>
      </p:sp>
      <p:sp>
        <p:nvSpPr>
          <p:cNvPr id="59" name="화살표: 오른쪽 5">
            <a:extLst>
              <a:ext uri="{FF2B5EF4-FFF2-40B4-BE49-F238E27FC236}">
                <a16:creationId xmlns:a16="http://schemas.microsoft.com/office/drawing/2014/main" id="{88BF86F2-BB44-C24B-A671-F3984A36EA8E}"/>
              </a:ext>
            </a:extLst>
          </p:cNvPr>
          <p:cNvSpPr/>
          <p:nvPr/>
        </p:nvSpPr>
        <p:spPr>
          <a:xfrm>
            <a:off x="3033967" y="3116178"/>
            <a:ext cx="573502" cy="625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Picture 6" descr="ê´ë ¨ ì´ë¯¸ì§">
            <a:extLst>
              <a:ext uri="{FF2B5EF4-FFF2-40B4-BE49-F238E27FC236}">
                <a16:creationId xmlns:a16="http://schemas.microsoft.com/office/drawing/2014/main" id="{BF879705-76DF-FD43-969B-B32B325E0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565" y="2683041"/>
            <a:ext cx="1491916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C09FF87-8991-084C-B2B2-7AA5BE216143}"/>
              </a:ext>
            </a:extLst>
          </p:cNvPr>
          <p:cNvSpPr txBox="1"/>
          <p:nvPr/>
        </p:nvSpPr>
        <p:spPr>
          <a:xfrm>
            <a:off x="4458702" y="4264416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WEB</a:t>
            </a:r>
          </a:p>
        </p:txBody>
      </p:sp>
      <p:pic>
        <p:nvPicPr>
          <p:cNvPr id="64" name="Picture 8" descr="ê´ë ¨ ì´ë¯¸ì§">
            <a:extLst>
              <a:ext uri="{FF2B5EF4-FFF2-40B4-BE49-F238E27FC236}">
                <a16:creationId xmlns:a16="http://schemas.microsoft.com/office/drawing/2014/main" id="{36F1FCB9-ACF2-7149-A849-6270A494C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441" y="1453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ê´ë ¨ ì´ë¯¸ì§">
            <a:extLst>
              <a:ext uri="{FF2B5EF4-FFF2-40B4-BE49-F238E27FC236}">
                <a16:creationId xmlns:a16="http://schemas.microsoft.com/office/drawing/2014/main" id="{D2DBD557-48A5-5E4B-893C-701CD12C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141" y="33327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906268A-4F03-8A45-BCB9-B0B311BF7A31}"/>
              </a:ext>
            </a:extLst>
          </p:cNvPr>
          <p:cNvSpPr txBox="1"/>
          <p:nvPr/>
        </p:nvSpPr>
        <p:spPr>
          <a:xfrm>
            <a:off x="8550640" y="3099016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WAS1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07ADD0-1B7B-8D49-89D7-208C8D95B4F7}"/>
              </a:ext>
            </a:extLst>
          </p:cNvPr>
          <p:cNvSpPr txBox="1"/>
          <p:nvPr/>
        </p:nvSpPr>
        <p:spPr>
          <a:xfrm>
            <a:off x="8866485" y="4878267"/>
            <a:ext cx="130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WAS2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CD3FD3F-B817-7D49-9587-BEB4CD1161B7}"/>
              </a:ext>
            </a:extLst>
          </p:cNvPr>
          <p:cNvCxnSpPr>
            <a:cxnSpLocks/>
          </p:cNvCxnSpPr>
          <p:nvPr/>
        </p:nvCxnSpPr>
        <p:spPr>
          <a:xfrm flipV="1">
            <a:off x="6379741" y="2366891"/>
            <a:ext cx="1577143" cy="749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DF0C8C9-AB81-0F49-BADB-EF5EB7E5B501}"/>
              </a:ext>
            </a:extLst>
          </p:cNvPr>
          <p:cNvCxnSpPr>
            <a:cxnSpLocks/>
          </p:cNvCxnSpPr>
          <p:nvPr/>
        </p:nvCxnSpPr>
        <p:spPr>
          <a:xfrm>
            <a:off x="6389262" y="3699321"/>
            <a:ext cx="1538542" cy="565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2C139247-BCA3-CD41-88A6-B458C19FE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477" y="2715122"/>
            <a:ext cx="2715867" cy="149191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056F5BB9-366C-034C-A9C3-2888ACD791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078" r="4165" b="24533"/>
          <a:stretch/>
        </p:blipFill>
        <p:spPr>
          <a:xfrm>
            <a:off x="8005659" y="3545273"/>
            <a:ext cx="1905000" cy="124199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58E992B8-6FF0-E243-ABDD-4E666E0571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078" r="4165" b="24533"/>
          <a:stretch/>
        </p:blipFill>
        <p:spPr>
          <a:xfrm>
            <a:off x="8028288" y="1682122"/>
            <a:ext cx="1949984" cy="12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7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3" grpId="0"/>
      <p:bldP spid="66" grpId="0"/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3895407" y="694372"/>
            <a:ext cx="4401185" cy="781685"/>
          </a:xfrm>
          <a:prstGeom prst="roundRect">
            <a:avLst>
              <a:gd name="adj" fmla="val 50000"/>
            </a:avLst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8000"/>
            <a:r>
              <a:rPr lang="en-US" altLang="ko-KR" sz="2800" b="1" dirty="0">
                <a:latin typeface="맑은 고딕" charset="0"/>
                <a:ea typeface="맑은 고딕" charset="0"/>
              </a:rPr>
              <a:t>Ⅲ. Timeline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5011828" y="2462108"/>
            <a:ext cx="2168342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Planning</a:t>
            </a:r>
            <a:endParaRPr lang="ko-KR" altLang="en-US" sz="3200" b="0" strike="noStrike" cap="none" dirty="0">
              <a:solidFill>
                <a:schemeClr val="accent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1605279" y="1692669"/>
            <a:ext cx="8981440" cy="4762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43">
            <a:extLst>
              <a:ext uri="{FF2B5EF4-FFF2-40B4-BE49-F238E27FC236}">
                <a16:creationId xmlns:a16="http://schemas.microsoft.com/office/drawing/2014/main" id="{59E8F9F9-29C4-C241-8AF1-FB4BF8F17F42}"/>
              </a:ext>
            </a:extLst>
          </p:cNvPr>
          <p:cNvSpPr txBox="1">
            <a:spLocks/>
          </p:cNvSpPr>
          <p:nvPr/>
        </p:nvSpPr>
        <p:spPr>
          <a:xfrm>
            <a:off x="5407304" y="3303287"/>
            <a:ext cx="1377390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Paper</a:t>
            </a:r>
            <a:endParaRPr lang="ko-KR" altLang="en-US" sz="3200" b="0" strike="noStrike" cap="none" dirty="0">
              <a:solidFill>
                <a:schemeClr val="accent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3">
            <a:extLst>
              <a:ext uri="{FF2B5EF4-FFF2-40B4-BE49-F238E27FC236}">
                <a16:creationId xmlns:a16="http://schemas.microsoft.com/office/drawing/2014/main" id="{3C56A085-210A-3C42-BD34-29A42B985AEB}"/>
              </a:ext>
            </a:extLst>
          </p:cNvPr>
          <p:cNvSpPr txBox="1">
            <a:spLocks/>
          </p:cNvSpPr>
          <p:nvPr/>
        </p:nvSpPr>
        <p:spPr>
          <a:xfrm>
            <a:off x="4954799" y="4144466"/>
            <a:ext cx="2282399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Implement</a:t>
            </a:r>
            <a:endParaRPr lang="ko-KR" altLang="en-US" sz="3200" b="0" strike="noStrike" cap="none" dirty="0">
              <a:solidFill>
                <a:schemeClr val="accent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8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세부컨텐츠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76200" y="2311400"/>
            <a:ext cx="12307570" cy="3296920"/>
            <a:chOff x="-76200" y="2311400"/>
            <a:chExt cx="12307570" cy="3296920"/>
          </a:xfrm>
        </p:grpSpPr>
        <p:grpSp>
          <p:nvGrpSpPr>
            <p:cNvPr id="9" name="그룹 8"/>
            <p:cNvGrpSpPr/>
            <p:nvPr/>
          </p:nvGrpSpPr>
          <p:grpSpPr>
            <a:xfrm>
              <a:off x="974725" y="2311400"/>
              <a:ext cx="2209800" cy="2971800"/>
              <a:chOff x="974725" y="2311400"/>
              <a:chExt cx="2209800" cy="297180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974725" y="2311400"/>
                <a:ext cx="22098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974725" y="5283200"/>
                <a:ext cx="22098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3634105" y="2311400"/>
              <a:ext cx="2209800" cy="2971800"/>
              <a:chOff x="3634105" y="2311400"/>
              <a:chExt cx="2209800" cy="2971800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3634105" y="2311400"/>
                <a:ext cx="22098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3634105" y="5283200"/>
                <a:ext cx="22098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6294120" y="2311400"/>
              <a:ext cx="2209800" cy="2971800"/>
              <a:chOff x="6294120" y="2311400"/>
              <a:chExt cx="2209800" cy="2971800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6294120" y="2311400"/>
                <a:ext cx="22098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6294120" y="5283200"/>
                <a:ext cx="22098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8953500" y="2311400"/>
              <a:ext cx="2209800" cy="2971800"/>
              <a:chOff x="8953500" y="2311400"/>
              <a:chExt cx="2209800" cy="2971800"/>
            </a:xfrm>
          </p:grpSpPr>
          <p:cxnSp>
            <p:nvCxnSpPr>
              <p:cNvPr id="65" name="직선 연결선 64"/>
              <p:cNvCxnSpPr/>
              <p:nvPr/>
            </p:nvCxnSpPr>
            <p:spPr>
              <a:xfrm>
                <a:off x="8953500" y="2311400"/>
                <a:ext cx="22098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8953500" y="5283200"/>
                <a:ext cx="22098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-76200" y="2413635"/>
              <a:ext cx="4345305" cy="3194685"/>
              <a:chOff x="-76200" y="2413635"/>
              <a:chExt cx="4345305" cy="3194685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-76200" y="2413635"/>
                <a:ext cx="394525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23850" y="4592320"/>
                <a:ext cx="394525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566670" y="2413635"/>
              <a:ext cx="4345305" cy="3194685"/>
              <a:chOff x="2566670" y="2413635"/>
              <a:chExt cx="4345305" cy="3194685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2566670" y="2413635"/>
                <a:ext cx="394525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966720" y="4592320"/>
                <a:ext cx="394525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226050" y="2413635"/>
              <a:ext cx="4345305" cy="3194685"/>
              <a:chOff x="5226050" y="2413635"/>
              <a:chExt cx="4345305" cy="3194685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5226050" y="2413635"/>
                <a:ext cx="394525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626100" y="4592320"/>
                <a:ext cx="394525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7885430" y="2413635"/>
              <a:ext cx="4345305" cy="3194685"/>
              <a:chOff x="7885430" y="2413635"/>
              <a:chExt cx="4345305" cy="3194685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7885430" y="2413635"/>
                <a:ext cx="394525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8285480" y="4592320"/>
                <a:ext cx="394525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74725" y="3175000"/>
              <a:ext cx="250507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78205" y="3429000"/>
              <a:ext cx="2398395" cy="615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키워드에 대한 설명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키워드 </a:t>
              </a: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540125" y="3429000"/>
              <a:ext cx="2398395" cy="615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키워드에 대한 설명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키워드 </a:t>
              </a: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291580" y="3429000"/>
              <a:ext cx="2398395" cy="615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키워드에 대한 설명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키워드 </a:t>
              </a: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953500" y="3429000"/>
              <a:ext cx="2398395" cy="615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키워드에 대한 설명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키워드 </a:t>
              </a: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849110" y="5981065"/>
            <a:ext cx="514032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이 슬라이드에 대한 결론을 적는 공간입니다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r"/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중요 키워드는 굵게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표시하면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가독성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UP!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04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190"/>
            <a:ext cx="617220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누가 사용해도 성공적인 템플릿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#39. </a:t>
            </a:r>
            <a:r>
              <a:rPr lang="ko-KR" altLang="en-US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공모전 </a:t>
            </a:r>
            <a:r>
              <a:rPr lang="en-US" altLang="ko-KR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PPT </a:t>
            </a:r>
            <a:r>
              <a:rPr lang="ko-KR" altLang="en-US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템플릿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562475" y="4606290"/>
            <a:ext cx="3067050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7933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도형 39"/>
          <p:cNvSpPr>
            <a:spLocks/>
          </p:cNvSpPr>
          <p:nvPr/>
        </p:nvSpPr>
        <p:spPr>
          <a:xfrm flipH="1">
            <a:off x="7546340" y="97790"/>
            <a:ext cx="4533900" cy="6662420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10800000" flipH="1">
            <a:off x="100330" y="97790"/>
            <a:ext cx="4533900" cy="6662420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75690" y="956945"/>
            <a:ext cx="1402715" cy="462280"/>
            <a:chOff x="1075690" y="956945"/>
            <a:chExt cx="1402715" cy="462280"/>
          </a:xfrm>
        </p:grpSpPr>
        <p:sp>
          <p:nvSpPr>
            <p:cNvPr id="16" name="텍스트 상자 15"/>
            <p:cNvSpPr txBox="1">
              <a:spLocks/>
            </p:cNvSpPr>
            <p:nvPr/>
          </p:nvSpPr>
          <p:spPr>
            <a:xfrm>
              <a:off x="1075690" y="956945"/>
              <a:ext cx="1402080" cy="46101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50" charset="0"/>
                  <a:ea typeface="-윤고딕350" charset="0"/>
                </a:rPr>
                <a:t>Contents</a:t>
              </a:r>
              <a:endParaRPr lang="ko-KR" altLang="en-US" sz="2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50" charset="0"/>
                <a:ea typeface="-윤고딕350" charset="0"/>
              </a:endParaRPr>
            </a:p>
          </p:txBody>
        </p:sp>
      </p:grpSp>
      <p:sp>
        <p:nvSpPr>
          <p:cNvPr id="30" name="도형 29"/>
          <p:cNvSpPr>
            <a:spLocks/>
          </p:cNvSpPr>
          <p:nvPr/>
        </p:nvSpPr>
        <p:spPr>
          <a:xfrm>
            <a:off x="6045835" y="3609975"/>
            <a:ext cx="169545" cy="1695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chemeClr val="tx1">
                    <a:lumMod val="75000"/>
                    <a:lumOff val="25000"/>
                    <a:alpha val="29803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8181340" y="3568065"/>
            <a:ext cx="169545" cy="16954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chemeClr val="tx1">
                    <a:lumMod val="75000"/>
                    <a:lumOff val="25000"/>
                    <a:alpha val="29803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368040" y="3636010"/>
            <a:ext cx="1974850" cy="1335405"/>
            <a:chOff x="3368040" y="3636010"/>
            <a:chExt cx="1974850" cy="1335405"/>
          </a:xfrm>
        </p:grpSpPr>
        <p:grpSp>
          <p:nvGrpSpPr>
            <p:cNvPr id="45" name="그룹 44"/>
            <p:cNvGrpSpPr/>
            <p:nvPr/>
          </p:nvGrpSpPr>
          <p:grpSpPr>
            <a:xfrm>
              <a:off x="3368040" y="3636010"/>
              <a:ext cx="1974850" cy="567055"/>
              <a:chOff x="3368040" y="3636010"/>
              <a:chExt cx="1974850" cy="567055"/>
            </a:xfrm>
          </p:grpSpPr>
          <p:sp>
            <p:nvSpPr>
              <p:cNvPr id="42" name="도형 41"/>
              <p:cNvSpPr>
                <a:spLocks/>
              </p:cNvSpPr>
              <p:nvPr/>
            </p:nvSpPr>
            <p:spPr>
              <a:xfrm>
                <a:off x="3469005" y="3636010"/>
                <a:ext cx="197485" cy="170180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도형 42"/>
              <p:cNvSpPr>
                <a:spLocks/>
              </p:cNvSpPr>
              <p:nvPr/>
            </p:nvSpPr>
            <p:spPr>
              <a:xfrm>
                <a:off x="3368040" y="3834130"/>
                <a:ext cx="1974850" cy="369570"/>
              </a:xfrm>
              <a:prstGeom prst="rect">
                <a:avLst/>
              </a:prstGeom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8627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나눔명조 ExtraBold" charset="0"/>
                    <a:ea typeface="나눔명조 ExtraBold" charset="0"/>
                  </a:rPr>
                  <a:t>Team Introducing</a:t>
                </a:r>
                <a:endParaRPr lang="ko-KR" altLang="en-US" sz="1800" b="1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나눔명조 ExtraBold" charset="0"/>
                  <a:ea typeface="나눔명조 ExtraBold" charset="0"/>
                </a:endParaRPr>
              </a:p>
            </p:txBody>
          </p:sp>
        </p:grpSp>
        <p:sp>
          <p:nvSpPr>
            <p:cNvPr id="44" name="도형 43"/>
            <p:cNvSpPr>
              <a:spLocks/>
            </p:cNvSpPr>
            <p:nvPr/>
          </p:nvSpPr>
          <p:spPr>
            <a:xfrm>
              <a:off x="3368040" y="4232910"/>
              <a:ext cx="2317115" cy="73787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Team members</a:t>
              </a:r>
              <a:endParaRPr lang="ko-KR" altLang="en-US" sz="1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8627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Project Management Tools</a:t>
              </a:r>
              <a:endParaRPr lang="ko-KR" altLang="en-US" sz="1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8627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Activities</a:t>
              </a:r>
              <a:endParaRPr lang="ko-KR" altLang="en-US" sz="1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8627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</p:txBody>
        </p:sp>
      </p:grpSp>
      <p:sp>
        <p:nvSpPr>
          <p:cNvPr id="47" name="도형 46"/>
          <p:cNvSpPr>
            <a:spLocks/>
          </p:cNvSpPr>
          <p:nvPr/>
        </p:nvSpPr>
        <p:spPr>
          <a:xfrm>
            <a:off x="2660015" y="5447030"/>
            <a:ext cx="7310120" cy="36893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나눔명조 ExtraBold" charset="0"/>
                <a:ea typeface="나눔명조 ExtraBold" charset="0"/>
              </a:rPr>
              <a:t>Going to introduce the content of the Project and how to get through it</a:t>
            </a:r>
            <a:endParaRPr lang="ko-KR" altLang="en-US" sz="1800" b="1" strike="noStrike" cap="none" dirty="0">
              <a:ln w="9525" cap="flat" cmpd="sng">
                <a:solidFill>
                  <a:schemeClr val="tx1">
                    <a:lumMod val="75000"/>
                    <a:lumOff val="25000"/>
                    <a:alpha val="29803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0BFBEB-152C-4042-B0D4-54520DC38DD7}"/>
              </a:ext>
            </a:extLst>
          </p:cNvPr>
          <p:cNvGrpSpPr/>
          <p:nvPr/>
        </p:nvGrpSpPr>
        <p:grpSpPr>
          <a:xfrm>
            <a:off x="5918835" y="3834130"/>
            <a:ext cx="1582420" cy="1137285"/>
            <a:chOff x="5918835" y="3834130"/>
            <a:chExt cx="1582420" cy="1137285"/>
          </a:xfrm>
        </p:grpSpPr>
        <p:sp>
          <p:nvSpPr>
            <p:cNvPr id="39" name="도형 42">
              <a:extLst>
                <a:ext uri="{FF2B5EF4-FFF2-40B4-BE49-F238E27FC236}">
                  <a16:creationId xmlns:a16="http://schemas.microsoft.com/office/drawing/2014/main" id="{274E2CE4-4611-5E4A-B4DD-9CA2CB6601B2}"/>
                </a:ext>
              </a:extLst>
            </p:cNvPr>
            <p:cNvSpPr>
              <a:spLocks/>
            </p:cNvSpPr>
            <p:nvPr/>
          </p:nvSpPr>
          <p:spPr>
            <a:xfrm>
              <a:off x="5918835" y="3834130"/>
              <a:ext cx="1564640" cy="369570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나눔명조 ExtraBold" charset="0"/>
                  <a:ea typeface="나눔명조 ExtraBold" charset="0"/>
                </a:rPr>
                <a:t>About Project</a:t>
              </a:r>
              <a:endParaRPr lang="ko-KR" altLang="en-US" sz="1800" b="1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나눔명조 ExtraBold" charset="0"/>
                <a:ea typeface="나눔명조 ExtraBold" charset="0"/>
              </a:endParaRPr>
            </a:p>
          </p:txBody>
        </p:sp>
        <p:sp>
          <p:nvSpPr>
            <p:cNvPr id="37" name="도형 43">
              <a:extLst>
                <a:ext uri="{FF2B5EF4-FFF2-40B4-BE49-F238E27FC236}">
                  <a16:creationId xmlns:a16="http://schemas.microsoft.com/office/drawing/2014/main" id="{78B23A1C-CF44-814F-987D-AA8F09313423}"/>
                </a:ext>
              </a:extLst>
            </p:cNvPr>
            <p:cNvSpPr>
              <a:spLocks/>
            </p:cNvSpPr>
            <p:nvPr/>
          </p:nvSpPr>
          <p:spPr>
            <a:xfrm>
              <a:off x="5918835" y="4232910"/>
              <a:ext cx="1071880" cy="73850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Background</a:t>
              </a:r>
              <a:endParaRPr lang="ko-KR" altLang="en-US" sz="1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Purpose</a:t>
              </a:r>
              <a:endParaRPr lang="ko-KR" altLang="en-US" sz="1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Summary</a:t>
              </a:r>
              <a:endParaRPr lang="ko-KR" altLang="en-US" sz="1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2D5B0C0-2C50-DC40-8563-7E22FFE8807F}"/>
              </a:ext>
            </a:extLst>
          </p:cNvPr>
          <p:cNvGrpSpPr/>
          <p:nvPr/>
        </p:nvGrpSpPr>
        <p:grpSpPr>
          <a:xfrm>
            <a:off x="8090535" y="3767455"/>
            <a:ext cx="1048385" cy="1137285"/>
            <a:chOff x="8090535" y="3767455"/>
            <a:chExt cx="1048385" cy="1137285"/>
          </a:xfrm>
        </p:grpSpPr>
        <p:sp>
          <p:nvSpPr>
            <p:cNvPr id="52" name="도형 42">
              <a:extLst>
                <a:ext uri="{FF2B5EF4-FFF2-40B4-BE49-F238E27FC236}">
                  <a16:creationId xmlns:a16="http://schemas.microsoft.com/office/drawing/2014/main" id="{DC3B66E6-9913-104E-9E96-0647C29EE34A}"/>
                </a:ext>
              </a:extLst>
            </p:cNvPr>
            <p:cNvSpPr>
              <a:spLocks/>
            </p:cNvSpPr>
            <p:nvPr/>
          </p:nvSpPr>
          <p:spPr>
            <a:xfrm>
              <a:off x="8090535" y="3767455"/>
              <a:ext cx="1045210" cy="369570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나눔명조 ExtraBold" charset="0"/>
                  <a:ea typeface="나눔명조 ExtraBold" charset="0"/>
                </a:rPr>
                <a:t>Timeline</a:t>
              </a:r>
              <a:endParaRPr lang="ko-KR" altLang="en-US" sz="1800" b="1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나눔명조 ExtraBold" charset="0"/>
                <a:ea typeface="나눔명조 ExtraBold" charset="0"/>
              </a:endParaRPr>
            </a:p>
          </p:txBody>
        </p:sp>
        <p:sp>
          <p:nvSpPr>
            <p:cNvPr id="50" name="도형 43">
              <a:extLst>
                <a:ext uri="{FF2B5EF4-FFF2-40B4-BE49-F238E27FC236}">
                  <a16:creationId xmlns:a16="http://schemas.microsoft.com/office/drawing/2014/main" id="{BA65951E-8DBC-DA4B-9966-CB443B1D3B85}"/>
                </a:ext>
              </a:extLst>
            </p:cNvPr>
            <p:cNvSpPr>
              <a:spLocks/>
            </p:cNvSpPr>
            <p:nvPr/>
          </p:nvSpPr>
          <p:spPr>
            <a:xfrm>
              <a:off x="8090535" y="4166235"/>
              <a:ext cx="982980" cy="73850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Planning</a:t>
              </a:r>
              <a:endParaRPr lang="ko-KR" altLang="en-US" sz="1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Paper</a:t>
              </a:r>
              <a:endParaRPr lang="ko-KR" altLang="en-US" sz="1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-윤고딕310" charset="0"/>
                  <a:ea typeface="-윤고딕310" charset="0"/>
                </a:rPr>
                <a:t>Implement</a:t>
              </a:r>
              <a:endParaRPr lang="ko-KR" altLang="en-US" sz="14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-윤고딕310" charset="0"/>
                <a:ea typeface="-윤고딕310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3895089" y="1939290"/>
            <a:ext cx="4401820" cy="782320"/>
          </a:xfrm>
          <a:prstGeom prst="roundRect">
            <a:avLst>
              <a:gd name="adj" fmla="val 50000"/>
            </a:avLst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latin typeface="맑은 고딕" charset="0"/>
                <a:ea typeface="맑은 고딕" charset="0"/>
              </a:rPr>
              <a:t>Ⅰ. Team Introducing</a:t>
            </a:r>
            <a:endParaRPr lang="ko-KR" altLang="en-US" sz="2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1605280" y="2938145"/>
            <a:ext cx="8982075" cy="4826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082925" y="3428365"/>
            <a:ext cx="6024880" cy="1836420"/>
            <a:chOff x="3082925" y="3428365"/>
            <a:chExt cx="6024880" cy="1836420"/>
          </a:xfrm>
        </p:grpSpPr>
        <p:sp>
          <p:nvSpPr>
            <p:cNvPr id="44" name="텍스트 상자 43"/>
            <p:cNvSpPr txBox="1">
              <a:spLocks/>
            </p:cNvSpPr>
            <p:nvPr/>
          </p:nvSpPr>
          <p:spPr>
            <a:xfrm>
              <a:off x="3082925" y="3428365"/>
              <a:ext cx="6024880" cy="5867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solidFill>
                    <a:schemeClr val="accent1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Team Members</a:t>
              </a:r>
              <a:endParaRPr lang="ko-KR" altLang="en-US" sz="3200" b="0" strike="noStrike" cap="none" dirty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텍스트 상자 43"/>
            <p:cNvSpPr txBox="1">
              <a:spLocks/>
            </p:cNvSpPr>
            <p:nvPr/>
          </p:nvSpPr>
          <p:spPr>
            <a:xfrm>
              <a:off x="3269615" y="4036060"/>
              <a:ext cx="5662295" cy="5854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solidFill>
                    <a:schemeClr val="accent1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Management Tools</a:t>
              </a:r>
              <a:endParaRPr lang="ko-KR" altLang="en-US" sz="3200" b="0" strike="noStrike" cap="none" dirty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텍스트 상자 43"/>
            <p:cNvSpPr txBox="1">
              <a:spLocks/>
            </p:cNvSpPr>
            <p:nvPr/>
          </p:nvSpPr>
          <p:spPr>
            <a:xfrm>
              <a:off x="4958080" y="4678045"/>
              <a:ext cx="2282825" cy="5867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solidFill>
                    <a:schemeClr val="accent1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Activities</a:t>
              </a:r>
              <a:endParaRPr lang="ko-KR" altLang="en-US" sz="3200" b="0" strike="noStrike" cap="none" dirty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도형 67"/>
          <p:cNvSpPr>
            <a:spLocks/>
          </p:cNvSpPr>
          <p:nvPr/>
        </p:nvSpPr>
        <p:spPr>
          <a:xfrm>
            <a:off x="9127490" y="4852670"/>
            <a:ext cx="2442845" cy="1303655"/>
          </a:xfrm>
          <a:prstGeom prst="round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바탕" charset="0"/>
                <a:ea typeface="함초롬바탕" charset="0"/>
              </a:rPr>
              <a:t>SunHee Kim</a:t>
            </a:r>
            <a:endParaRPr lang="ko-KR" altLang="en-US" sz="2000" b="1" strike="noStrike" cap="none" dirty="0">
              <a:latin typeface="함초롬바탕" charset="0"/>
              <a:ea typeface="함초롬바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바탕" charset="0"/>
                <a:ea typeface="함초롬바탕" charset="0"/>
              </a:rPr>
              <a:t>역할</a:t>
            </a:r>
            <a:endParaRPr lang="ko-KR" altLang="en-US" sz="2000" b="1" strike="noStrike" cap="none" dirty="0">
              <a:latin typeface="함초롬바탕" charset="0"/>
              <a:ea typeface="함초롬바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>
            <a:off x="6517640" y="4874895"/>
            <a:ext cx="2374900" cy="1303655"/>
          </a:xfrm>
          <a:prstGeom prst="round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바탕" charset="0"/>
                <a:ea typeface="함초롬바탕" charset="0"/>
              </a:rPr>
              <a:t>HyunKyung Cho</a:t>
            </a:r>
            <a:endParaRPr lang="ko-KR" altLang="en-US" sz="2000" b="1" strike="noStrike" cap="none" dirty="0">
              <a:latin typeface="함초롬바탕" charset="0"/>
              <a:ea typeface="함초롬바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바탕" charset="0"/>
                <a:ea typeface="함초롬바탕" charset="0"/>
              </a:rPr>
              <a:t>역할</a:t>
            </a:r>
            <a:endParaRPr lang="ko-KR" altLang="en-US" sz="2000" b="1" strike="noStrike" cap="none" dirty="0">
              <a:latin typeface="함초롬바탕" charset="0"/>
              <a:ea typeface="함초롬바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>
            <a:off x="3900169" y="4874895"/>
            <a:ext cx="2442845" cy="1303655"/>
          </a:xfrm>
          <a:prstGeom prst="round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바탕" charset="0"/>
                <a:ea typeface="함초롬바탕" charset="0"/>
              </a:rPr>
              <a:t>KeunRyeong Bae</a:t>
            </a:r>
            <a:endParaRPr lang="ko-KR" altLang="en-US" sz="2000" b="1" strike="noStrike" cap="none" dirty="0">
              <a:latin typeface="함초롬바탕" charset="0"/>
              <a:ea typeface="함초롬바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바탕" charset="0"/>
                <a:ea typeface="함초롬바탕" charset="0"/>
              </a:rPr>
              <a:t>역할</a:t>
            </a:r>
            <a:endParaRPr lang="ko-KR" altLang="en-US" sz="2000" b="1" strike="noStrike" cap="none" dirty="0">
              <a:latin typeface="함초롬바탕" charset="0"/>
              <a:ea typeface="함초롬바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>
            <a:off x="1139190" y="4873625"/>
            <a:ext cx="2442845" cy="1303655"/>
          </a:xfrm>
          <a:prstGeom prst="round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바탕" charset="0"/>
                <a:ea typeface="함초롬바탕" charset="0"/>
              </a:rPr>
              <a:t>JongYoung Son</a:t>
            </a:r>
            <a:endParaRPr lang="ko-KR" altLang="en-US" sz="2000" b="1" strike="noStrike" cap="none" dirty="0">
              <a:latin typeface="함초롬바탕" charset="0"/>
              <a:ea typeface="함초롬바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바탕" charset="0"/>
                <a:ea typeface="함초롬바탕" charset="0"/>
              </a:rPr>
              <a:t>역할</a:t>
            </a:r>
            <a:endParaRPr lang="ko-KR" altLang="en-US" sz="2000" b="1" strike="noStrike" cap="none" dirty="0">
              <a:latin typeface="함초롬바탕" charset="0"/>
              <a:ea typeface="함초롬바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10" charset="0"/>
                <a:ea typeface="-윤고딕310" charset="0"/>
              </a:rPr>
              <a:t> Team Member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10" charset="0"/>
              <a:ea typeface="-윤고딕310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135380" y="1816735"/>
            <a:ext cx="10416540" cy="3223260"/>
            <a:chOff x="1135380" y="1816735"/>
            <a:chExt cx="10416540" cy="3223260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380" y="1859280"/>
              <a:ext cx="2428875" cy="3178810"/>
              <a:chOff x="1135380" y="1859280"/>
              <a:chExt cx="2428875" cy="3178810"/>
            </a:xfrm>
          </p:grpSpPr>
          <p:pic>
            <p:nvPicPr>
              <p:cNvPr id="16" name="그림 15" descr="C:/Users/pig82/AppData/Roaming/PolarisOffice/ETemp/16988_19940888/image1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22" t="-2" r="14491" b="244"/>
              <a:stretch>
                <a:fillRect/>
              </a:stretch>
            </p:blipFill>
            <p:spPr>
              <a:xfrm>
                <a:off x="1135380" y="1859280"/>
                <a:ext cx="2429510" cy="3179445"/>
              </a:xfrm>
              <a:prstGeom prst="rect">
                <a:avLst/>
              </a:prstGeom>
              <a:noFill/>
            </p:spPr>
          </p:pic>
        </p:grpSp>
        <p:grpSp>
          <p:nvGrpSpPr>
            <p:cNvPr id="55" name="그룹 54"/>
            <p:cNvGrpSpPr/>
            <p:nvPr/>
          </p:nvGrpSpPr>
          <p:grpSpPr>
            <a:xfrm>
              <a:off x="3907155" y="1851025"/>
              <a:ext cx="2437130" cy="3189605"/>
              <a:chOff x="3907155" y="1851025"/>
              <a:chExt cx="2437130" cy="3189605"/>
            </a:xfrm>
          </p:grpSpPr>
          <p:pic>
            <p:nvPicPr>
              <p:cNvPr id="57" name="그림 56" descr="C:/Users/pig82/AppData/Roaming/PolarisOffice/ETemp/16988_19940888/image2.jpe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71" t="31000" r="512" b="27740"/>
              <a:stretch>
                <a:fillRect/>
              </a:stretch>
            </p:blipFill>
            <p:spPr>
              <a:xfrm rot="16200000">
                <a:off x="3530600" y="2227580"/>
                <a:ext cx="3189605" cy="2437130"/>
              </a:xfrm>
              <a:prstGeom prst="rect">
                <a:avLst/>
              </a:prstGeom>
              <a:noFill/>
            </p:spPr>
          </p:pic>
        </p:grpSp>
        <p:grpSp>
          <p:nvGrpSpPr>
            <p:cNvPr id="58" name="그룹 57"/>
            <p:cNvGrpSpPr/>
            <p:nvPr/>
          </p:nvGrpSpPr>
          <p:grpSpPr>
            <a:xfrm>
              <a:off x="6501765" y="1848485"/>
              <a:ext cx="2409190" cy="3189605"/>
              <a:chOff x="6501765" y="1848485"/>
              <a:chExt cx="2409190" cy="3189605"/>
            </a:xfrm>
          </p:grpSpPr>
          <p:pic>
            <p:nvPicPr>
              <p:cNvPr id="60" name="그림 59" descr="C:/Users/pig82/AppData/Roaming/PolarisOffice/ETemp/16988_19940888/image3.jpeg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56" t="-1" r="1371" b="181"/>
              <a:stretch>
                <a:fillRect/>
              </a:stretch>
            </p:blipFill>
            <p:spPr>
              <a:xfrm>
                <a:off x="6501765" y="1848485"/>
                <a:ext cx="2409190" cy="3189605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그룹 60"/>
            <p:cNvGrpSpPr/>
            <p:nvPr/>
          </p:nvGrpSpPr>
          <p:grpSpPr>
            <a:xfrm>
              <a:off x="9114790" y="1816735"/>
              <a:ext cx="2437130" cy="3194685"/>
              <a:chOff x="9114790" y="1816735"/>
              <a:chExt cx="2437130" cy="3194685"/>
            </a:xfrm>
          </p:grpSpPr>
          <p:pic>
            <p:nvPicPr>
              <p:cNvPr id="62" name="그림 61" descr="C:/Users/pig82/AppData/Roaming/PolarisOffice/ETemp/16988_19940888/image4.jpe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6"/>
              <a:stretch>
                <a:fillRect/>
              </a:stretch>
            </p:blipFill>
            <p:spPr>
              <a:xfrm>
                <a:off x="9114790" y="1816735"/>
                <a:ext cx="2437765" cy="3195320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10" charset="0"/>
                <a:ea typeface="-윤고딕310" charset="0"/>
              </a:rPr>
              <a:t> Managing Tools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10" charset="0"/>
              <a:ea typeface="-윤고딕310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879600" y="1572535"/>
            <a:ext cx="2905760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 dirty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Trello</a:t>
            </a:r>
            <a:endParaRPr lang="ko-KR" altLang="en-US" sz="6000" b="1" strike="noStrike" cap="none" dirty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7523480" y="1616623"/>
            <a:ext cx="3342005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 dirty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Github</a:t>
            </a:r>
            <a:endParaRPr lang="ko-KR" altLang="en-US" sz="6000" b="1" strike="noStrike" cap="none" dirty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 flipH="1">
            <a:off x="6048375" y="1733550"/>
            <a:ext cx="1270" cy="4759960"/>
          </a:xfrm>
          <a:prstGeom prst="line">
            <a:avLst/>
          </a:prstGeom>
          <a:ln w="63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>
            <a:off x="1555750" y="5352687"/>
            <a:ext cx="3530600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CC0505"/>
                </a:solidFill>
                <a:latin typeface="맑은 고딕" charset="0"/>
                <a:ea typeface="맑은 고딕" charset="0"/>
              </a:rPr>
              <a:t>Easy to</a:t>
            </a:r>
            <a:r>
              <a:rPr lang="en-US" altLang="ko-KR" sz="2400" b="1" strike="noStrike" cap="none" dirty="0">
                <a:solidFill>
                  <a:srgbClr val="CC052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 dirty="0">
                <a:solidFill>
                  <a:srgbClr val="CC0524"/>
                </a:solidFill>
                <a:latin typeface="맑은 고딕" charset="0"/>
                <a:ea typeface="맑은 고딕" charset="0"/>
              </a:rPr>
              <a:t>check</a:t>
            </a:r>
            <a:r>
              <a:rPr lang="en-US" altLang="ko-KR" sz="2400" b="1" strike="noStrike" cap="none" dirty="0">
                <a:solidFill>
                  <a:srgbClr val="CC0505"/>
                </a:solidFill>
                <a:latin typeface="맑은 고딕" charset="0"/>
                <a:ea typeface="맑은 고딕" charset="0"/>
              </a:rPr>
              <a:t> project progress</a:t>
            </a:r>
            <a:endParaRPr lang="ko-KR" altLang="en-US" sz="2400" b="1" strike="noStrike" cap="none" dirty="0">
              <a:solidFill>
                <a:srgbClr val="CC050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729855" y="5352687"/>
            <a:ext cx="290639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CC0505"/>
                </a:solidFill>
                <a:latin typeface="맑은 고딕" charset="0"/>
                <a:ea typeface="맑은 고딕" charset="0"/>
              </a:rPr>
              <a:t>Easy Virsioning</a:t>
            </a:r>
            <a:endParaRPr lang="ko-KR" altLang="en-US" sz="2400" b="1" strike="noStrike" cap="none" dirty="0">
              <a:solidFill>
                <a:srgbClr val="CC0505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8E1494-144B-4E4E-8B58-994D6898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21" y="2651218"/>
            <a:ext cx="2547257" cy="25472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04B850-AE43-A645-A884-E507FE3D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423" y="2633022"/>
            <a:ext cx="2547257" cy="2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332740" y="193040"/>
            <a:ext cx="11854815" cy="652081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10" charset="0"/>
                <a:ea typeface="-윤고딕310" charset="0"/>
              </a:rPr>
              <a:t> Activities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10" charset="0"/>
              <a:ea typeface="-윤고딕310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 flipH="1">
            <a:off x="6048375" y="1733550"/>
            <a:ext cx="1270" cy="4759960"/>
          </a:xfrm>
          <a:prstGeom prst="line">
            <a:avLst/>
          </a:prstGeom>
          <a:ln w="63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>
            <a:off x="1314450" y="5108575"/>
            <a:ext cx="371919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offline</a:t>
            </a:r>
            <a:endParaRPr lang="ko-KR" altLang="en-US" sz="5400" b="1" strike="noStrike" cap="none" dirty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348855" y="5104130"/>
            <a:ext cx="371919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chemeClr val="accent5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online</a:t>
            </a:r>
            <a:endParaRPr lang="ko-KR" altLang="en-US" sz="5400" b="1" strike="noStrike" cap="none" dirty="0">
              <a:solidFill>
                <a:schemeClr val="accent5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pig82/AppData/Roaming/PolarisOffice/ETemp/16988_19940888/fImage1038918337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69785" y="1868805"/>
            <a:ext cx="4065270" cy="3004185"/>
          </a:xfrm>
          <a:prstGeom prst="rect">
            <a:avLst/>
          </a:prstGeom>
          <a:noFill/>
        </p:spPr>
      </p:pic>
      <p:pic>
        <p:nvPicPr>
          <p:cNvPr id="13" name="그림 12" descr="C:/Users/pig82/AppData/Roaming/PolarisOffice/ETemp/16988_19940888/fImage1127343338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635" y="1961515"/>
            <a:ext cx="4011930" cy="2957830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7096125" y="6005195"/>
            <a:ext cx="4514215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rgbClr val="CC0524"/>
                </a:solidFill>
                <a:latin typeface="맑은 고딕" charset="0"/>
                <a:ea typeface="맑은 고딕" charset="0"/>
              </a:rPr>
              <a:t>Phone &amp; Email</a:t>
            </a:r>
            <a:endParaRPr lang="ko-KR" altLang="en-US" sz="4000" b="1" strike="noStrike" cap="none" dirty="0">
              <a:solidFill>
                <a:srgbClr val="CC052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0F99D31A-29CB-0D42-B9CE-F0830658226D}"/>
              </a:ext>
            </a:extLst>
          </p:cNvPr>
          <p:cNvSpPr txBox="1">
            <a:spLocks/>
          </p:cNvSpPr>
          <p:nvPr/>
        </p:nvSpPr>
        <p:spPr>
          <a:xfrm>
            <a:off x="892491" y="6028055"/>
            <a:ext cx="4514215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rgbClr val="CC0524"/>
                </a:solidFill>
                <a:latin typeface="맑은 고딕" charset="0"/>
                <a:ea typeface="맑은 고딕" charset="0"/>
              </a:rPr>
              <a:t>2019.03.11 MON</a:t>
            </a:r>
            <a:endParaRPr lang="ko-KR" altLang="en-US" sz="4000" b="1" strike="noStrike" cap="none" dirty="0">
              <a:solidFill>
                <a:srgbClr val="CC0524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3895407" y="694372"/>
            <a:ext cx="4401185" cy="781685"/>
          </a:xfrm>
          <a:prstGeom prst="roundRect">
            <a:avLst>
              <a:gd name="adj" fmla="val 50000"/>
            </a:avLst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8000"/>
            <a:r>
              <a:rPr lang="en-US" altLang="ko-KR" sz="2800" b="1" dirty="0">
                <a:latin typeface="맑은 고딕" charset="0"/>
                <a:ea typeface="맑은 고딕" charset="0"/>
              </a:rPr>
              <a:t>Ⅱ. About Project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4802983" y="2360310"/>
            <a:ext cx="2586031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Background</a:t>
            </a:r>
            <a:endParaRPr lang="ko-KR" altLang="en-US" sz="3200" b="0" strike="noStrike" cap="none" dirty="0">
              <a:solidFill>
                <a:schemeClr val="accent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1605279" y="1692669"/>
            <a:ext cx="8981440" cy="4762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43">
            <a:extLst>
              <a:ext uri="{FF2B5EF4-FFF2-40B4-BE49-F238E27FC236}">
                <a16:creationId xmlns:a16="http://schemas.microsoft.com/office/drawing/2014/main" id="{59E8F9F9-29C4-C241-8AF1-FB4BF8F17F42}"/>
              </a:ext>
            </a:extLst>
          </p:cNvPr>
          <p:cNvSpPr txBox="1">
            <a:spLocks/>
          </p:cNvSpPr>
          <p:nvPr/>
        </p:nvSpPr>
        <p:spPr>
          <a:xfrm>
            <a:off x="5187486" y="3273355"/>
            <a:ext cx="1817024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Purpose</a:t>
            </a:r>
            <a:endParaRPr lang="ko-KR" altLang="en-US" sz="3200" b="0" strike="noStrike" cap="none" dirty="0">
              <a:solidFill>
                <a:schemeClr val="accent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3">
            <a:extLst>
              <a:ext uri="{FF2B5EF4-FFF2-40B4-BE49-F238E27FC236}">
                <a16:creationId xmlns:a16="http://schemas.microsoft.com/office/drawing/2014/main" id="{3C56A085-210A-3C42-BD34-29A42B985AEB}"/>
              </a:ext>
            </a:extLst>
          </p:cNvPr>
          <p:cNvSpPr txBox="1">
            <a:spLocks/>
          </p:cNvSpPr>
          <p:nvPr/>
        </p:nvSpPr>
        <p:spPr>
          <a:xfrm>
            <a:off x="4954798" y="4186400"/>
            <a:ext cx="2282399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Summary</a:t>
            </a:r>
            <a:endParaRPr lang="ko-KR" altLang="en-US" sz="3200" b="0" strike="noStrike" cap="none" dirty="0">
              <a:solidFill>
                <a:schemeClr val="accent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6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Background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Picture 2" descr="http://techm.kr/data/editor/1704/1981902326_1493186647.74667.png">
            <a:extLst>
              <a:ext uri="{FF2B5EF4-FFF2-40B4-BE49-F238E27FC236}">
                <a16:creationId xmlns:a16="http://schemas.microsoft.com/office/drawing/2014/main" id="{D3F925C7-1340-C94F-B1F0-8E1B0D43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4" y="1839347"/>
            <a:ext cx="5247820" cy="430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9112978-AA4D-604C-971E-AFCD9EF76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87" y="1997268"/>
            <a:ext cx="11342425" cy="1509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3BF4F-F647-7243-AF29-106AFD868EC6}"/>
              </a:ext>
            </a:extLst>
          </p:cNvPr>
          <p:cNvSpPr txBox="1"/>
          <p:nvPr/>
        </p:nvSpPr>
        <p:spPr>
          <a:xfrm>
            <a:off x="7575187" y="3021355"/>
            <a:ext cx="2263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/>
              <a:t>Annually </a:t>
            </a:r>
          </a:p>
          <a:p>
            <a:pPr algn="ctr"/>
            <a:r>
              <a:rPr kumimoji="1" lang="en-US" altLang="ko-KR" sz="4000" dirty="0">
                <a:solidFill>
                  <a:srgbClr val="FF0000"/>
                </a:solidFill>
              </a:rPr>
              <a:t>26%</a:t>
            </a:r>
            <a:r>
              <a:rPr kumimoji="1" lang="en-US" altLang="ko-KR" sz="4000" dirty="0"/>
              <a:t> growth</a:t>
            </a:r>
            <a:endParaRPr kumimoji="1" lang="ko-KR" altLang="en-US" sz="4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FB528-BE85-0E47-B453-CCF0DA394902}"/>
              </a:ext>
            </a:extLst>
          </p:cNvPr>
          <p:cNvSpPr/>
          <p:nvPr/>
        </p:nvSpPr>
        <p:spPr>
          <a:xfrm>
            <a:off x="7800975" y="2500313"/>
            <a:ext cx="3843338" cy="3571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329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545" y="80962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Background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76FAD3-8B8D-7740-9974-947E24FC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03" y="1917942"/>
            <a:ext cx="8701088" cy="397007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C22EE0-4E44-3640-A55E-1B02F4F870FF}"/>
              </a:ext>
            </a:extLst>
          </p:cNvPr>
          <p:cNvCxnSpPr>
            <a:cxnSpLocks/>
          </p:cNvCxnSpPr>
          <p:nvPr/>
        </p:nvCxnSpPr>
        <p:spPr>
          <a:xfrm flipV="1">
            <a:off x="5339294" y="3717817"/>
            <a:ext cx="375448" cy="18265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6B9445-5B5A-2A45-8F72-26DB624FC37F}"/>
              </a:ext>
            </a:extLst>
          </p:cNvPr>
          <p:cNvCxnSpPr>
            <a:cxnSpLocks/>
          </p:cNvCxnSpPr>
          <p:nvPr/>
        </p:nvCxnSpPr>
        <p:spPr>
          <a:xfrm>
            <a:off x="5339294" y="4216377"/>
            <a:ext cx="387560" cy="1867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1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Pages>6</Pages>
  <Words>449</Words>
  <Characters>0</Characters>
  <Application>Microsoft Office PowerPoint</Application>
  <DocSecurity>0</DocSecurity>
  <PresentationFormat>와이드스크린</PresentationFormat>
  <Lines>0</Lines>
  <Paragraphs>127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Apple SD Gothic Neo Thin</vt:lpstr>
      <vt:lpstr>KoPub돋움체 Light</vt:lpstr>
      <vt:lpstr>나눔명조 ExtraBold</vt:lpstr>
      <vt:lpstr>맑은 고딕</vt:lpstr>
      <vt:lpstr>-윤고딕310</vt:lpstr>
      <vt:lpstr>-윤고딕330</vt:lpstr>
      <vt:lpstr>-윤고딕350</vt:lpstr>
      <vt:lpstr>함초롬바탕</vt:lpstr>
      <vt:lpstr>Arial</vt:lpstr>
      <vt:lpstr>Office 테마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선희 김</cp:lastModifiedBy>
  <cp:revision>15</cp:revision>
  <dcterms:modified xsi:type="dcterms:W3CDTF">2019-03-12T12:09:55Z</dcterms:modified>
</cp:coreProperties>
</file>